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15" r:id="rId2"/>
    <p:sldId id="337" r:id="rId3"/>
    <p:sldId id="333" r:id="rId4"/>
    <p:sldId id="316" r:id="rId5"/>
    <p:sldId id="334" r:id="rId6"/>
    <p:sldId id="319" r:id="rId7"/>
    <p:sldId id="335" r:id="rId8"/>
    <p:sldId id="336" r:id="rId9"/>
    <p:sldId id="265" r:id="rId10"/>
    <p:sldId id="322" r:id="rId11"/>
    <p:sldId id="323" r:id="rId12"/>
    <p:sldId id="331" r:id="rId13"/>
    <p:sldId id="264" r:id="rId14"/>
    <p:sldId id="324" r:id="rId15"/>
    <p:sldId id="325" r:id="rId16"/>
    <p:sldId id="326" r:id="rId17"/>
    <p:sldId id="321" r:id="rId18"/>
    <p:sldId id="327" r:id="rId19"/>
    <p:sldId id="328" r:id="rId20"/>
    <p:sldId id="330" r:id="rId21"/>
    <p:sldId id="332" r:id="rId22"/>
  </p:sldIdLst>
  <p:sldSz cx="12192000" cy="6858000"/>
  <p:notesSz cx="7104063" cy="10234613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314" autoAdjust="0"/>
  </p:normalViewPr>
  <p:slideViewPr>
    <p:cSldViewPr snapToGrid="0">
      <p:cViewPr varScale="1">
        <p:scale>
          <a:sx n="111" d="100"/>
          <a:sy n="111" d="100"/>
        </p:scale>
        <p:origin x="54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ㅀㅀㄹ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5161B-123A-4331-8426-0772AEB877F1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9A95-DF80-48E1-BA57-E137F03CC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4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ㅀㅀㄹ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497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01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09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63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43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32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6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27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5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66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0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79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4436" y="1227261"/>
            <a:ext cx="7223126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dist"/>
            <a:r>
              <a:rPr lang="ko-KR" altLang="en-US" sz="6600" b="1" dirty="0" smtClean="0">
                <a:cs typeface="+mn-ea"/>
                <a:sym typeface="+mn-lt"/>
              </a:rPr>
              <a:t>잘 놀다 갑니다</a:t>
            </a:r>
            <a:endParaRPr lang="zh-CN" altLang="en-US" sz="6600" b="1" dirty="0"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73893" y="3824654"/>
            <a:ext cx="1833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박 휘원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송 민영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최 낙원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최 영수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487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잘놀다갑니다 - Chrome 2022-06-21 12-55-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999" y="1406108"/>
            <a:ext cx="9114598" cy="4732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5283" y="6260958"/>
            <a:ext cx="1850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3] </a:t>
            </a:r>
            <a:r>
              <a:rPr lang="ko-KR" altLang="en-US" sz="1000" dirty="0" smtClean="0"/>
              <a:t>메인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500999" y="320672"/>
            <a:ext cx="1772733" cy="586597"/>
            <a:chOff x="2100526" y="306234"/>
            <a:chExt cx="1772733" cy="586597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100526" y="306234"/>
              <a:ext cx="1772733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04052" y="306234"/>
              <a:ext cx="1669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Main.jsp</a:t>
              </a:r>
              <a:endParaRPr lang="ko-KR" altLang="en-US" sz="2800" b="1" dirty="0"/>
            </a:p>
          </p:txBody>
        </p:sp>
      </p:grpSp>
      <p:cxnSp>
        <p:nvCxnSpPr>
          <p:cNvPr id="8" name="直接连接符 5"/>
          <p:cNvCxnSpPr/>
          <p:nvPr/>
        </p:nvCxnSpPr>
        <p:spPr>
          <a:xfrm>
            <a:off x="1500999" y="113718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- 9 -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925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잘놀다갑니다 - Chrome 2022-06-21 15-00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4512" y="1519011"/>
            <a:ext cx="8807569" cy="451599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04512" y="361363"/>
            <a:ext cx="3122762" cy="586597"/>
            <a:chOff x="2859651" y="114300"/>
            <a:chExt cx="2402462" cy="58659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859651" y="114300"/>
              <a:ext cx="2402462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13569" y="176765"/>
              <a:ext cx="229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 smtClean="0"/>
                <a:t>Busanintroduce.jsp</a:t>
              </a:r>
              <a:endParaRPr lang="ko-KR" alt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24622" y="6170612"/>
            <a:ext cx="2118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4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부산소개</a:t>
            </a:r>
            <a:r>
              <a:rPr lang="ko-KR" altLang="en-US" sz="1000" dirty="0" smtClean="0"/>
              <a:t>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cxnSp>
        <p:nvCxnSpPr>
          <p:cNvPr id="9" name="直接连接符 5"/>
          <p:cNvCxnSpPr/>
          <p:nvPr/>
        </p:nvCxnSpPr>
        <p:spPr>
          <a:xfrm>
            <a:off x="1613141" y="113718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- 10 -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664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3" y="1626409"/>
            <a:ext cx="5520905" cy="4982557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43" y="1620758"/>
            <a:ext cx="5408761" cy="4779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113" y="1097257"/>
            <a:ext cx="530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Summernote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43" y="109725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게시판의 기본적인 기능을 모두 구현</a:t>
            </a:r>
            <a:endParaRPr lang="ko-KR" altLang="en-US" dirty="0"/>
          </a:p>
        </p:txBody>
      </p:sp>
      <p:pic>
        <p:nvPicPr>
          <p:cNvPr id="9" name="그림 8"/>
          <p:cNvPicPr>
            <a:picLocks/>
          </p:cNvPicPr>
          <p:nvPr/>
        </p:nvPicPr>
        <p:blipFill rotWithShape="1">
          <a:blip r:embed="rId4"/>
          <a:srcRect l="142" t="3416"/>
          <a:stretch/>
        </p:blipFill>
        <p:spPr>
          <a:xfrm>
            <a:off x="309113" y="1626408"/>
            <a:ext cx="5487836" cy="498255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70940" y="201225"/>
            <a:ext cx="1915064" cy="586597"/>
            <a:chOff x="845389" y="201225"/>
            <a:chExt cx="1915064" cy="58659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Post.jsp</a:t>
              </a:r>
              <a:endParaRPr lang="en-US" altLang="ko-KR" sz="2800" b="1" dirty="0" smtClean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349043" y="201224"/>
            <a:ext cx="1915064" cy="586597"/>
            <a:chOff x="5922034" y="172527"/>
            <a:chExt cx="1915064" cy="5865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922034" y="172527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1623" y="201225"/>
              <a:ext cx="1716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en-US" altLang="ko-KR" sz="2800" b="1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6856" y="6399791"/>
            <a:ext cx="113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2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글쓰기 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393503" y="6399791"/>
            <a:ext cx="1682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3] </a:t>
            </a:r>
            <a:r>
              <a:rPr lang="ko-KR" altLang="en-US" sz="1000" dirty="0" err="1" smtClean="0"/>
              <a:t>게시글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상세보기</a:t>
            </a:r>
            <a:endParaRPr lang="ko-KR" altLang="en-US" sz="1000" dirty="0"/>
          </a:p>
        </p:txBody>
      </p:sp>
      <p:cxnSp>
        <p:nvCxnSpPr>
          <p:cNvPr id="17" name="直接连接符 5"/>
          <p:cNvCxnSpPr/>
          <p:nvPr/>
        </p:nvCxnSpPr>
        <p:spPr>
          <a:xfrm>
            <a:off x="370940" y="95602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"/>
          <p:cNvCxnSpPr/>
          <p:nvPr/>
        </p:nvCxnSpPr>
        <p:spPr>
          <a:xfrm>
            <a:off x="6349043" y="93727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- 11 -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5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34" y="1037246"/>
            <a:ext cx="6490876" cy="49774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8573" y="1346367"/>
            <a:ext cx="452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기본적으로 </a:t>
            </a:r>
            <a:r>
              <a:rPr lang="ko-KR" altLang="en-US" dirty="0" err="1" smtClean="0"/>
              <a:t>검색창과</a:t>
            </a:r>
            <a:r>
              <a:rPr lang="ko-KR" altLang="en-US" dirty="0" smtClean="0"/>
              <a:t> 게시판으로 구성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게시글은</a:t>
            </a:r>
            <a:r>
              <a:rPr lang="ko-KR" altLang="en-US" dirty="0" smtClean="0"/>
              <a:t>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 이미지</a:t>
            </a:r>
            <a:r>
              <a:rPr lang="en-US" altLang="ko-KR" dirty="0"/>
              <a:t> </a:t>
            </a:r>
            <a:r>
              <a:rPr lang="ko-KR" altLang="en-US" dirty="0" smtClean="0"/>
              <a:t>및 유저 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우측 하단의 조회수를 포함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8130" y="4305234"/>
            <a:ext cx="4241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제목 </a:t>
            </a:r>
            <a:r>
              <a:rPr lang="ko-KR" altLang="en-US" dirty="0"/>
              <a:t>혹은 내용과 일치하는 </a:t>
            </a:r>
            <a:r>
              <a:rPr lang="ko-KR" altLang="en-US" dirty="0" err="1"/>
              <a:t>게시글을</a:t>
            </a:r>
            <a:r>
              <a:rPr lang="ko-KR" altLang="en-US" dirty="0"/>
              <a:t> 찾도록 </a:t>
            </a:r>
            <a:r>
              <a:rPr lang="ko-KR" altLang="en-US" dirty="0" smtClean="0"/>
              <a:t>설계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예외처리 </a:t>
            </a:r>
            <a:r>
              <a:rPr lang="en-US" altLang="ko-KR" dirty="0"/>
              <a:t>: </a:t>
            </a:r>
            <a:r>
              <a:rPr lang="ko-KR" altLang="en-US" dirty="0" err="1"/>
              <a:t>검색창을</a:t>
            </a:r>
            <a:r>
              <a:rPr lang="ko-KR" altLang="en-US" dirty="0"/>
              <a:t> 빈 상태로 </a:t>
            </a:r>
            <a:r>
              <a:rPr lang="ko-KR" altLang="en-US" dirty="0" smtClean="0"/>
              <a:t>조회하면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검색어를</a:t>
            </a:r>
            <a:r>
              <a:rPr lang="ko-KR" altLang="en-US" dirty="0"/>
              <a:t> 입력하세요</a:t>
            </a:r>
            <a:r>
              <a:rPr lang="en-US" altLang="ko-KR" dirty="0"/>
              <a:t>] </a:t>
            </a:r>
            <a:r>
              <a:rPr lang="ko-KR" altLang="en-US" dirty="0" err="1"/>
              <a:t>알림창을</a:t>
            </a:r>
            <a:r>
              <a:rPr lang="ko-KR" altLang="en-US" dirty="0"/>
              <a:t> 띄움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09755" y="256115"/>
            <a:ext cx="2924351" cy="649659"/>
            <a:chOff x="409755" y="256115"/>
            <a:chExt cx="2924351" cy="64965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6015" y="296291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Community.jsp</a:t>
              </a:r>
              <a:endParaRPr lang="ko-KR" altLang="en-US" sz="28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033641" y="6014686"/>
            <a:ext cx="1420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4] </a:t>
            </a: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목록 </a:t>
            </a:r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48573" y="3213448"/>
            <a:ext cx="1389041" cy="649659"/>
            <a:chOff x="2908224" y="4663559"/>
            <a:chExt cx="1389041" cy="6496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908224" y="4663559"/>
              <a:ext cx="1241082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70530" y="4757555"/>
              <a:ext cx="1326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/>
                <a:t>검색창</a:t>
              </a:r>
              <a:endParaRPr lang="ko-KR" altLang="en-US" sz="2400" b="1" dirty="0"/>
            </a:p>
          </p:txBody>
        </p:sp>
      </p:grpSp>
      <p:cxnSp>
        <p:nvCxnSpPr>
          <p:cNvPr id="22" name="直接连接符 5"/>
          <p:cNvCxnSpPr/>
          <p:nvPr/>
        </p:nvCxnSpPr>
        <p:spPr>
          <a:xfrm>
            <a:off x="428130" y="111130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5"/>
          <p:cNvCxnSpPr/>
          <p:nvPr/>
        </p:nvCxnSpPr>
        <p:spPr>
          <a:xfrm>
            <a:off x="448573" y="4070171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- 12 -</a:t>
            </a:r>
            <a:endParaRPr lang="ko-KR" altLang="en-US" sz="1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커뮤니티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164" y="1463484"/>
            <a:ext cx="9052151" cy="459225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542750" y="321533"/>
            <a:ext cx="2014270" cy="649659"/>
            <a:chOff x="409755" y="256115"/>
            <a:chExt cx="3055191" cy="64965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6855" y="287665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ko-KR" altLang="en-US" sz="28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0990" y="6092691"/>
            <a:ext cx="156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5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댓글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cxnSp>
        <p:nvCxnSpPr>
          <p:cNvPr id="10" name="直接连接符 5"/>
          <p:cNvCxnSpPr/>
          <p:nvPr/>
        </p:nvCxnSpPr>
        <p:spPr>
          <a:xfrm>
            <a:off x="1542750" y="118031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- 13 -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746710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커뮤니티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750" y="1374091"/>
            <a:ext cx="8958540" cy="45710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55794" y="6015842"/>
            <a:ext cx="1932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6] </a:t>
            </a:r>
            <a:r>
              <a:rPr lang="ko-KR" altLang="en-US" sz="1000" dirty="0" smtClean="0"/>
              <a:t>게시판의 검색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542750" y="302715"/>
            <a:ext cx="2014270" cy="649659"/>
            <a:chOff x="409755" y="256115"/>
            <a:chExt cx="3055191" cy="64965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6855" y="287665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ko-KR" altLang="en-US" sz="2800" b="1" dirty="0"/>
            </a:p>
          </p:txBody>
        </p:sp>
      </p:grpSp>
      <p:cxnSp>
        <p:nvCxnSpPr>
          <p:cNvPr id="12" name="直接连接符 5"/>
          <p:cNvCxnSpPr/>
          <p:nvPr/>
        </p:nvCxnSpPr>
        <p:spPr>
          <a:xfrm>
            <a:off x="1542750" y="1171687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- 14 -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4980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7" y="579613"/>
            <a:ext cx="4028535" cy="263354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773049" y="3285908"/>
            <a:ext cx="5131404" cy="60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7" y="3727867"/>
            <a:ext cx="4028535" cy="265224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223510" y="3939828"/>
            <a:ext cx="4230481" cy="1858891"/>
            <a:chOff x="7223510" y="3939828"/>
            <a:chExt cx="4230481" cy="1858891"/>
          </a:xfrm>
        </p:grpSpPr>
        <p:sp>
          <p:nvSpPr>
            <p:cNvPr id="8" name="TextBox 7"/>
            <p:cNvSpPr txBox="1"/>
            <p:nvPr/>
          </p:nvSpPr>
          <p:spPr>
            <a:xfrm>
              <a:off x="7223510" y="4967722"/>
              <a:ext cx="42304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부산 시정 소식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부산 지역신문을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연동하여 사용자에게</a:t>
              </a:r>
              <a:r>
                <a:rPr lang="en-US" altLang="ko-KR" sz="1600" dirty="0"/>
                <a:t> </a:t>
              </a:r>
              <a:r>
                <a:rPr lang="ko-KR" altLang="en-US" sz="1600" dirty="0" smtClean="0"/>
                <a:t>다양한 정보를 제공</a:t>
              </a:r>
              <a:endParaRPr lang="en-US" altLang="ko-KR" sz="1600" dirty="0" smtClean="0"/>
            </a:p>
            <a:p>
              <a:pPr algn="ctr"/>
              <a:endParaRPr lang="en-US" altLang="ko-KR" sz="16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27137" y="3939828"/>
              <a:ext cx="2181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Ajax</a:t>
              </a:r>
              <a:r>
                <a:rPr lang="ko-KR" altLang="en-US" sz="1600" dirty="0" smtClean="0"/>
                <a:t>를 통한 </a:t>
              </a:r>
              <a:r>
                <a:rPr lang="en-US" altLang="ko-KR" sz="1600" dirty="0" smtClean="0"/>
                <a:t>RSS </a:t>
              </a:r>
              <a:r>
                <a:rPr lang="ko-KR" altLang="en-US" sz="1600" dirty="0" smtClean="0"/>
                <a:t>구현</a:t>
              </a:r>
              <a:endParaRPr lang="en-US" altLang="ko-KR" sz="1600" dirty="0" smtClean="0"/>
            </a:p>
            <a:p>
              <a:endParaRPr lang="en-US" altLang="ko-KR" sz="1600" dirty="0" smtClean="0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9089642" y="4489433"/>
              <a:ext cx="422030" cy="334108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828280" y="1403557"/>
            <a:ext cx="2551267" cy="985657"/>
            <a:chOff x="409755" y="256115"/>
            <a:chExt cx="3055191" cy="985657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6855" y="287665"/>
              <a:ext cx="2838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NewsAll.jsp</a:t>
              </a:r>
              <a:endParaRPr lang="ko-KR" altLang="en-US" sz="28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42965" y="3285908"/>
            <a:ext cx="1408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5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소식 페이지</a:t>
            </a:r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42965" y="6406485"/>
            <a:ext cx="1442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6] </a:t>
            </a:r>
            <a:r>
              <a:rPr lang="ko-KR" altLang="en-US" sz="1000" dirty="0" smtClean="0"/>
              <a:t>소식 페이지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46" y="752506"/>
            <a:ext cx="8608874" cy="531278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- 15 -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14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로그인~~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366" y="1209769"/>
            <a:ext cx="10058567" cy="500411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26477" y="1908644"/>
            <a:ext cx="10632866" cy="4402368"/>
            <a:chOff x="826477" y="1727495"/>
            <a:chExt cx="10632866" cy="4402368"/>
          </a:xfrm>
        </p:grpSpPr>
        <p:sp>
          <p:nvSpPr>
            <p:cNvPr id="6" name="TextBox 5"/>
            <p:cNvSpPr txBox="1"/>
            <p:nvPr/>
          </p:nvSpPr>
          <p:spPr>
            <a:xfrm>
              <a:off x="8611185" y="4100885"/>
              <a:ext cx="25965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• </a:t>
              </a:r>
              <a:r>
                <a:rPr lang="en-US" altLang="ko-KR" sz="1400" dirty="0" smtClean="0"/>
                <a:t>DB</a:t>
              </a:r>
              <a:r>
                <a:rPr lang="ko-KR" altLang="en-US" sz="1400" dirty="0" smtClean="0"/>
                <a:t>에 저장된 사진을              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  <a:r>
                <a:rPr lang="ko-KR" altLang="en-US" sz="1400" dirty="0" smtClean="0"/>
                <a:t>불러와 게시판 형식으로 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  <a:r>
                <a:rPr lang="ko-KR" altLang="en-US" sz="1400" dirty="0" smtClean="0"/>
                <a:t>구성함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77" y="1727495"/>
              <a:ext cx="2088114" cy="298893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18556" t="11536" r="67406" b="71769"/>
            <a:stretch/>
          </p:blipFill>
          <p:spPr>
            <a:xfrm>
              <a:off x="1073736" y="4716433"/>
              <a:ext cx="2194018" cy="14134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11185" y="2169040"/>
              <a:ext cx="28481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• </a:t>
              </a:r>
              <a:r>
                <a:rPr lang="ko-KR" altLang="en-US" sz="1400" dirty="0" smtClean="0"/>
                <a:t>제작 목적에 부합하고자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   각 자치구별 명소를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   한 눈에 볼 수 있도록 구현</a:t>
              </a:r>
              <a:endParaRPr lang="ko-KR" altLang="en-US" sz="14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57366" y="194613"/>
            <a:ext cx="2014270" cy="649659"/>
            <a:chOff x="409755" y="256115"/>
            <a:chExt cx="3055191" cy="64965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6855" y="287665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Photo.jsp</a:t>
              </a:r>
              <a:endParaRPr lang="ko-KR" altLang="en-US" sz="28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20438" y="6370005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7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포토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cxnSp>
        <p:nvCxnSpPr>
          <p:cNvPr id="16" name="直接连接符 5"/>
          <p:cNvCxnSpPr/>
          <p:nvPr/>
        </p:nvCxnSpPr>
        <p:spPr>
          <a:xfrm>
            <a:off x="959935" y="1016411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- 16 -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66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2"/>
          <p:cNvSpPr/>
          <p:nvPr/>
        </p:nvSpPr>
        <p:spPr>
          <a:xfrm>
            <a:off x="8074320" y="3899445"/>
            <a:ext cx="3661304" cy="1499191"/>
          </a:xfrm>
          <a:prstGeom prst="rect">
            <a:avLst/>
          </a:prstGeom>
          <a:solidFill>
            <a:srgbClr val="1F2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cs typeface="+mn-ea"/>
                <a:sym typeface="+mn-lt"/>
              </a:rPr>
              <a:t>사이트 </a:t>
            </a:r>
            <a:r>
              <a:rPr lang="ko-KR" altLang="en-US" sz="1600" dirty="0" err="1" smtClean="0">
                <a:cs typeface="+mn-ea"/>
                <a:sym typeface="+mn-lt"/>
              </a:rPr>
              <a:t>이용수칙</a:t>
            </a:r>
            <a:r>
              <a:rPr lang="ko-KR" altLang="en-US" sz="1600" dirty="0" smtClean="0">
                <a:cs typeface="+mn-ea"/>
                <a:sym typeface="+mn-lt"/>
              </a:rPr>
              <a:t> 및 </a:t>
            </a:r>
            <a:r>
              <a:rPr lang="ko-KR" altLang="en-US" sz="1600" dirty="0" err="1" smtClean="0">
                <a:cs typeface="+mn-ea"/>
                <a:sym typeface="+mn-lt"/>
              </a:rPr>
              <a:t>알림사항</a:t>
            </a:r>
            <a:r>
              <a:rPr lang="ko-KR" altLang="en-US" sz="1600" dirty="0" smtClean="0">
                <a:cs typeface="+mn-ea"/>
                <a:sym typeface="+mn-lt"/>
              </a:rPr>
              <a:t> 등을</a:t>
            </a:r>
            <a:endParaRPr lang="en-US" altLang="ko-KR" sz="1600" dirty="0" smtClean="0">
              <a:cs typeface="+mn-ea"/>
              <a:sym typeface="+mn-lt"/>
            </a:endParaRPr>
          </a:p>
          <a:p>
            <a:pPr algn="just"/>
            <a:r>
              <a:rPr lang="ko-KR" altLang="en-US" sz="1600" dirty="0" smtClean="0">
                <a:cs typeface="+mn-ea"/>
                <a:sym typeface="+mn-lt"/>
              </a:rPr>
              <a:t>     제공하고자 구현</a:t>
            </a:r>
            <a:endParaRPr lang="en-US" altLang="ko-KR" sz="1600" dirty="0" smtClean="0">
              <a:cs typeface="+mn-ea"/>
              <a:sym typeface="+mn-lt"/>
            </a:endParaRPr>
          </a:p>
          <a:p>
            <a:pPr algn="just"/>
            <a:endParaRPr lang="en-US" altLang="ko-KR" sz="1600" dirty="0">
              <a:cs typeface="+mn-ea"/>
              <a:sym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cs typeface="+mn-ea"/>
                <a:sym typeface="+mn-lt"/>
              </a:rPr>
              <a:t>도움말 페이지 역시 동일함</a:t>
            </a:r>
            <a:endParaRPr lang="en-US" altLang="ko-KR" sz="1600" dirty="0" smtClean="0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074320" y="2775623"/>
            <a:ext cx="3661304" cy="17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6" y="1155940"/>
            <a:ext cx="7069073" cy="424269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678826" y="1155940"/>
            <a:ext cx="2259467" cy="985657"/>
            <a:chOff x="409755" y="256115"/>
            <a:chExt cx="3055191" cy="98565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6855" y="287665"/>
              <a:ext cx="2838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Notice.jsp</a:t>
              </a:r>
              <a:endParaRPr lang="ko-KR" altLang="en-US" sz="28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13486" y="5433140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7] </a:t>
            </a:r>
            <a:r>
              <a:rPr lang="ko-KR" altLang="en-US" sz="1000" dirty="0" smtClean="0"/>
              <a:t>공지사항 페이지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- 17 -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150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86352" y="2774111"/>
            <a:ext cx="3326086" cy="169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12534" y="3894635"/>
            <a:ext cx="3399904" cy="1499191"/>
            <a:chOff x="490545" y="3998157"/>
            <a:chExt cx="3399904" cy="1499191"/>
          </a:xfrm>
        </p:grpSpPr>
        <p:sp>
          <p:nvSpPr>
            <p:cNvPr id="11" name="Rectangle 22"/>
            <p:cNvSpPr/>
            <p:nvPr/>
          </p:nvSpPr>
          <p:spPr>
            <a:xfrm>
              <a:off x="490545" y="3998157"/>
              <a:ext cx="3399904" cy="1499191"/>
            </a:xfrm>
            <a:prstGeom prst="rect">
              <a:avLst/>
            </a:prstGeom>
            <a:solidFill>
              <a:srgbClr val="1F2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729" y="4342569"/>
              <a:ext cx="31400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기존의 일률적인 게시판 형식을 벗어나 심플한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모달창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형식으로 구현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92" y="1121433"/>
            <a:ext cx="7565421" cy="43369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16880" y="1118110"/>
            <a:ext cx="3495995" cy="649659"/>
            <a:chOff x="409755" y="256115"/>
            <a:chExt cx="3032740" cy="64965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4404" y="319334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Modal_inquiry.js</a:t>
              </a:r>
              <a:endParaRPr lang="ko-KR" altLang="en-US" sz="28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366309" y="5553910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8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문의하기 </a:t>
            </a:r>
            <a:r>
              <a:rPr lang="ko-KR" altLang="en-US" sz="1000" dirty="0" err="1" smtClean="0"/>
              <a:t>모달창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- 18 -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7035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512947" y="-789461"/>
            <a:ext cx="3339683" cy="2933333"/>
            <a:chOff x="14269420" y="-1145057"/>
            <a:chExt cx="5009524" cy="44000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462492" y="-914413"/>
              <a:ext cx="4619339" cy="3936246"/>
              <a:chOff x="14462492" y="-914413"/>
              <a:chExt cx="4619339" cy="393624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360000">
                <a:off x="14462492" y="-914413"/>
                <a:ext cx="4619339" cy="39362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26565" y="-296592"/>
              <a:ext cx="3327901" cy="3307492"/>
              <a:chOff x="15226565" y="-296592"/>
              <a:chExt cx="3327901" cy="33074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5340000">
                <a:off x="13562614" y="-1823127"/>
                <a:ext cx="6655802" cy="661498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5340000">
                <a:off x="15226565" y="-296592"/>
                <a:ext cx="3327901" cy="330749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652554" y="3911029"/>
            <a:ext cx="2546032" cy="190476"/>
            <a:chOff x="5216059" y="5866543"/>
            <a:chExt cx="3819048" cy="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16059" y="5866543"/>
              <a:ext cx="3819048" cy="28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2554" y="2894440"/>
            <a:ext cx="557626" cy="4812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4715" y="3911029"/>
            <a:ext cx="2544557" cy="190476"/>
            <a:chOff x="1177072" y="5866543"/>
            <a:chExt cx="3816835" cy="2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7072" y="5866543"/>
              <a:ext cx="3816835" cy="28571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348" y="2894440"/>
            <a:ext cx="487785" cy="48121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563013" y="3911029"/>
            <a:ext cx="2546032" cy="190476"/>
            <a:chOff x="9257258" y="5869324"/>
            <a:chExt cx="3819048" cy="2857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7258" y="5869324"/>
              <a:ext cx="3819048" cy="28571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63013" y="2894440"/>
            <a:ext cx="576674" cy="4812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693" y="639350"/>
            <a:ext cx="2922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목차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62434" y="4265386"/>
            <a:ext cx="2666837" cy="764820"/>
            <a:chOff x="-109374" y="1420057"/>
            <a:chExt cx="2038450" cy="764820"/>
          </a:xfrm>
        </p:grpSpPr>
        <p:sp>
          <p:nvSpPr>
            <p:cNvPr id="69" name="矩形 3"/>
            <p:cNvSpPr/>
            <p:nvPr/>
          </p:nvSpPr>
          <p:spPr>
            <a:xfrm>
              <a:off x="1" y="1420057"/>
              <a:ext cx="192907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文本框 12"/>
            <p:cNvSpPr txBox="1"/>
            <p:nvPr/>
          </p:nvSpPr>
          <p:spPr>
            <a:xfrm>
              <a:off x="-109374" y="1630878"/>
              <a:ext cx="6318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>
                  <a:solidFill>
                    <a:schemeClr val="tx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74" name="文本框 13"/>
            <p:cNvSpPr txBox="1"/>
            <p:nvPr/>
          </p:nvSpPr>
          <p:spPr>
            <a:xfrm>
              <a:off x="462707" y="1738104"/>
              <a:ext cx="140776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사이트 </a:t>
              </a:r>
              <a:r>
                <a:rPr lang="ko-KR" altLang="en-US" sz="1700" dirty="0" smtClean="0"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제작 목적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9" name="矩形 4"/>
            <p:cNvSpPr/>
            <p:nvPr/>
          </p:nvSpPr>
          <p:spPr>
            <a:xfrm>
              <a:off x="0" y="1420057"/>
              <a:ext cx="45719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442208" y="4239295"/>
            <a:ext cx="2666837" cy="764820"/>
            <a:chOff x="8442208" y="4390060"/>
            <a:chExt cx="2666837" cy="764820"/>
          </a:xfrm>
        </p:grpSpPr>
        <p:sp>
          <p:nvSpPr>
            <p:cNvPr id="89" name="矩形 3"/>
            <p:cNvSpPr/>
            <p:nvPr/>
          </p:nvSpPr>
          <p:spPr>
            <a:xfrm>
              <a:off x="8585300" y="4390060"/>
              <a:ext cx="252374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文本框 12"/>
            <p:cNvSpPr txBox="1"/>
            <p:nvPr/>
          </p:nvSpPr>
          <p:spPr>
            <a:xfrm>
              <a:off x="8442208" y="4600881"/>
              <a:ext cx="82656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 smtClean="0">
                  <a:solidFill>
                    <a:schemeClr val="tx1"/>
                  </a:solidFill>
                  <a:cs typeface="+mn-ea"/>
                  <a:sym typeface="+mn-lt"/>
                </a:rPr>
                <a:t>03</a:t>
              </a:r>
              <a:endParaRPr lang="en-US" altLang="zh-CN" sz="25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1" name="文本框 13"/>
            <p:cNvSpPr txBox="1"/>
            <p:nvPr/>
          </p:nvSpPr>
          <p:spPr>
            <a:xfrm>
              <a:off x="9190643" y="4708107"/>
              <a:ext cx="184173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만든 사이트 소개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2" name="矩形 4"/>
            <p:cNvSpPr/>
            <p:nvPr/>
          </p:nvSpPr>
          <p:spPr>
            <a:xfrm>
              <a:off x="8585298" y="4390060"/>
              <a:ext cx="59813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556352" y="4265385"/>
            <a:ext cx="2642233" cy="764820"/>
            <a:chOff x="-109374" y="1420057"/>
            <a:chExt cx="2038450" cy="764820"/>
          </a:xfrm>
        </p:grpSpPr>
        <p:sp>
          <p:nvSpPr>
            <p:cNvPr id="96" name="矩形 3"/>
            <p:cNvSpPr/>
            <p:nvPr/>
          </p:nvSpPr>
          <p:spPr>
            <a:xfrm>
              <a:off x="1" y="1420057"/>
              <a:ext cx="192907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文本框 12"/>
            <p:cNvSpPr txBox="1"/>
            <p:nvPr/>
          </p:nvSpPr>
          <p:spPr>
            <a:xfrm>
              <a:off x="-109374" y="1630878"/>
              <a:ext cx="6318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 smtClean="0">
                  <a:solidFill>
                    <a:schemeClr val="tx1"/>
                  </a:solidFill>
                  <a:cs typeface="+mn-ea"/>
                  <a:sym typeface="+mn-lt"/>
                </a:rPr>
                <a:t>02</a:t>
              </a:r>
              <a:endParaRPr lang="en-US" altLang="zh-CN" sz="25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8" name="文本框 13"/>
            <p:cNvSpPr txBox="1"/>
            <p:nvPr/>
          </p:nvSpPr>
          <p:spPr>
            <a:xfrm>
              <a:off x="402643" y="1723211"/>
              <a:ext cx="152643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사용된 기술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9" name="矩形 4"/>
            <p:cNvSpPr/>
            <p:nvPr/>
          </p:nvSpPr>
          <p:spPr>
            <a:xfrm>
              <a:off x="0" y="1420057"/>
              <a:ext cx="45719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118626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72" grpId="0"/>
      <p:bldP spid="90" grpId="0"/>
      <p:bldP spid="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53796" y="2705754"/>
            <a:ext cx="3377791" cy="172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12534" y="3851506"/>
            <a:ext cx="3494243" cy="1499191"/>
            <a:chOff x="490545" y="3998157"/>
            <a:chExt cx="3494243" cy="1499191"/>
          </a:xfrm>
        </p:grpSpPr>
        <p:sp>
          <p:nvSpPr>
            <p:cNvPr id="11" name="Rectangle 22"/>
            <p:cNvSpPr/>
            <p:nvPr/>
          </p:nvSpPr>
          <p:spPr>
            <a:xfrm>
              <a:off x="490545" y="3998157"/>
              <a:ext cx="3399904" cy="1499191"/>
            </a:xfrm>
            <a:prstGeom prst="rect">
              <a:avLst/>
            </a:prstGeom>
            <a:solidFill>
              <a:srgbClr val="1F2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4773" y="4332253"/>
              <a:ext cx="31400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이용자의 편의를 위해 현재 페이지에서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모달창으로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모든 수정이 가능하게 구현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23" y="962097"/>
            <a:ext cx="7457039" cy="429844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245522" y="1962171"/>
            <a:ext cx="7457039" cy="2519738"/>
            <a:chOff x="4142562" y="3337598"/>
            <a:chExt cx="7560000" cy="2520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6662562" y="3337598"/>
              <a:ext cx="5040000" cy="2520000"/>
              <a:chOff x="5291252" y="3397983"/>
              <a:chExt cx="5040000" cy="2359466"/>
            </a:xfrm>
          </p:grpSpPr>
          <p:pic>
            <p:nvPicPr>
              <p:cNvPr id="12" name="그림 11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1252" y="3397983"/>
                <a:ext cx="2520000" cy="2359466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1252" y="3397983"/>
                <a:ext cx="2520000" cy="2359465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2562" y="3337598"/>
              <a:ext cx="2520000" cy="2520000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998367" y="962097"/>
            <a:ext cx="2219286" cy="1000074"/>
            <a:chOff x="409755" y="256115"/>
            <a:chExt cx="3020998" cy="10000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2662" y="302082"/>
              <a:ext cx="2838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/>
                <a:t>Setting.jsp</a:t>
              </a:r>
              <a:endParaRPr lang="ko-KR" altLang="en-US" sz="2800" b="1" dirty="0"/>
            </a:p>
            <a:p>
              <a:endParaRPr lang="ko-KR" altLang="en-US" sz="2800" b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076827" y="5330659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9] </a:t>
            </a:r>
            <a:r>
              <a:rPr lang="ko-KR" altLang="en-US" sz="1000" dirty="0" smtClean="0"/>
              <a:t>세팅 페이지 </a:t>
            </a:r>
            <a:r>
              <a:rPr lang="ko-KR" altLang="en-US" sz="1000" dirty="0" err="1" smtClean="0"/>
              <a:t>모달창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- 19 </a:t>
            </a:r>
            <a:r>
              <a:rPr lang="en-US" altLang="ko-KR" sz="1000" dirty="0" smtClean="0"/>
              <a:t>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3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부산의 아름다움을 찾아서, 영도 - 겟어바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63427" y="1461974"/>
            <a:ext cx="4471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849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01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사이트 제작 목적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- 2 -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85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3970" y="0"/>
            <a:ext cx="1635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11025" y="1508760"/>
            <a:ext cx="195580" cy="384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75813" y="1047095"/>
            <a:ext cx="5466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cs typeface="+mn-ea"/>
                <a:sym typeface="+mn-lt"/>
              </a:rPr>
              <a:t>Covid-19</a:t>
            </a:r>
            <a:r>
              <a:rPr lang="ko-KR" altLang="en-US" sz="2400" dirty="0" smtClean="0">
                <a:solidFill>
                  <a:schemeClr val="tx1"/>
                </a:solidFill>
                <a:cs typeface="+mn-ea"/>
                <a:sym typeface="+mn-lt"/>
              </a:rPr>
              <a:t>로 </a:t>
            </a:r>
            <a:r>
              <a:rPr lang="ko-KR" altLang="en-US" sz="2400" dirty="0" smtClean="0">
                <a:solidFill>
                  <a:schemeClr val="tx1"/>
                </a:solidFill>
                <a:cs typeface="+mn-ea"/>
                <a:sym typeface="+mn-lt"/>
              </a:rPr>
              <a:t>인</a:t>
            </a:r>
            <a:r>
              <a:rPr lang="ko-KR" altLang="en-US" sz="2400" dirty="0">
                <a:cs typeface="+mn-ea"/>
                <a:sym typeface="+mn-lt"/>
              </a:rPr>
              <a:t>한</a:t>
            </a:r>
            <a:r>
              <a:rPr lang="ko-KR" altLang="en-US" sz="2400" dirty="0" smtClean="0">
                <a:solidFill>
                  <a:schemeClr val="tx1"/>
                </a:solidFill>
                <a:cs typeface="+mn-ea"/>
                <a:sym typeface="+mn-lt"/>
              </a:rPr>
              <a:t> 비대면 문화 유행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8072" y="2417402"/>
            <a:ext cx="63773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최근 </a:t>
            </a:r>
            <a:r>
              <a:rPr lang="en-US" altLang="ko-KR" sz="1600" dirty="0"/>
              <a:t>Covid-19 </a:t>
            </a:r>
            <a:r>
              <a:rPr lang="ko-KR" altLang="en-US" sz="1600" dirty="0"/>
              <a:t>전염병으로 인하여 사람과의 직접적인 접촉이 적은 </a:t>
            </a:r>
            <a:endParaRPr lang="en-US" altLang="ko-KR" sz="1600" dirty="0" smtClean="0"/>
          </a:p>
          <a:p>
            <a:pPr fontAlgn="auto">
              <a:lnSpc>
                <a:spcPct val="200000"/>
              </a:lnSpc>
            </a:pPr>
            <a:r>
              <a:rPr lang="en-US" altLang="ko-KR" sz="1600" dirty="0"/>
              <a:t>  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언택트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시대를 맞이하게 </a:t>
            </a:r>
            <a:r>
              <a:rPr lang="ko-KR" altLang="en-US" sz="1600" dirty="0" smtClean="0"/>
              <a:t>되었음</a:t>
            </a:r>
            <a:endParaRPr lang="en-US" altLang="ko-KR" sz="1600" dirty="0" smtClean="0"/>
          </a:p>
          <a:p>
            <a:pPr marL="171450" indent="-171450" fontAlgn="auto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이러한 수요에 맞추어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지역 </a:t>
            </a:r>
            <a:r>
              <a:rPr lang="ko-KR" altLang="en-US" sz="1600" dirty="0"/>
              <a:t>내 </a:t>
            </a:r>
            <a:r>
              <a:rPr lang="ko-KR" altLang="en-US" sz="1600" dirty="0" smtClean="0"/>
              <a:t>사용자들 간의 </a:t>
            </a:r>
            <a:r>
              <a:rPr lang="ko-KR" altLang="en-US" sz="1600" dirty="0"/>
              <a:t>원활한 연결을 위한 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C00000"/>
                </a:solidFill>
              </a:rPr>
              <a:t>커뮤니티 </a:t>
            </a:r>
            <a:r>
              <a:rPr lang="ko-KR" altLang="en-US" sz="1600" dirty="0">
                <a:solidFill>
                  <a:srgbClr val="C00000"/>
                </a:solidFill>
              </a:rPr>
              <a:t>플랫폼</a:t>
            </a:r>
            <a:r>
              <a:rPr lang="ko-KR" altLang="en-US" sz="1600" dirty="0"/>
              <a:t>을 제작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제공하고자 함</a:t>
            </a:r>
            <a:endParaRPr lang="en-US" altLang="ko-KR" sz="1600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5709171" y="4737440"/>
            <a:ext cx="353683" cy="1307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6228284" y="4479505"/>
            <a:ext cx="5451881" cy="9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r>
              <a:rPr lang="ko-KR" altLang="en-US" sz="1600" dirty="0" smtClean="0"/>
              <a:t>지역 </a:t>
            </a:r>
            <a:r>
              <a:rPr lang="ko-KR" altLang="en-US" sz="1600" dirty="0"/>
              <a:t>사업에 대한 홍보 채널을 제공하고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사용자가 손쉽게 주변에 위치한 </a:t>
            </a:r>
            <a:r>
              <a:rPr lang="ko-KR" altLang="en-US" sz="1600" dirty="0" smtClean="0"/>
              <a:t>지역 </a:t>
            </a:r>
            <a:r>
              <a:rPr lang="ko-KR" altLang="en-US" sz="1600" dirty="0"/>
              <a:t>산업 </a:t>
            </a:r>
            <a:r>
              <a:rPr lang="ko-KR" altLang="en-US" sz="1600" dirty="0" smtClean="0"/>
              <a:t>정보를 </a:t>
            </a:r>
            <a:r>
              <a:rPr lang="ko-KR" altLang="en-US" sz="1600" dirty="0"/>
              <a:t>얻을 수 </a:t>
            </a:r>
            <a:r>
              <a:rPr lang="ko-KR" altLang="en-US" sz="1600" dirty="0" smtClean="0"/>
              <a:t>있음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30" name="Picture 6" descr="정보공개 : 주요시책 : 핵심프로젝트 : 15분 도시 부산 : 15분 도시란? : : 부산광역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0" y="2297560"/>
            <a:ext cx="5209510" cy="28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- 3 -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494662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" y="-9082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02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사용된 기술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- 4 -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98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434465"/>
            <a:ext cx="179070" cy="39897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7759" y="1489026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Front-End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760" y="1857326"/>
            <a:ext cx="38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Html,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jsp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javascript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css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jquery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7757" y="2959118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Back-End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783" y="3372486"/>
            <a:ext cx="38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Java, </a:t>
            </a:r>
            <a:r>
              <a:rPr lang="en-US" altLang="zh-CN" dirty="0" err="1" smtClean="0">
                <a:cs typeface="+mn-ea"/>
                <a:sym typeface="+mn-lt"/>
              </a:rPr>
              <a:t>Jsp</a:t>
            </a:r>
            <a:r>
              <a:rPr lang="en-US" altLang="zh-CN" dirty="0" smtClean="0">
                <a:cs typeface="+mn-ea"/>
                <a:sym typeface="+mn-lt"/>
              </a:rPr>
              <a:t>, S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ervlet, </a:t>
            </a:r>
            <a:r>
              <a:rPr lang="en-US" altLang="zh-CN" dirty="0" err="1" smtClean="0">
                <a:cs typeface="+mn-ea"/>
                <a:sym typeface="+mn-lt"/>
              </a:rPr>
              <a:t>M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ysql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7758" y="4418372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API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759" y="4839424"/>
            <a:ext cx="419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ko-KR" dirty="0" err="1" smtClean="0">
                <a:cs typeface="+mn-ea"/>
                <a:sym typeface="+mn-lt"/>
              </a:rPr>
              <a:t>Google_reCAPTCHA</a:t>
            </a:r>
            <a:r>
              <a:rPr lang="en-US" altLang="ko-KR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  <a:cs typeface="+mn-ea"/>
                <a:sym typeface="+mn-lt"/>
              </a:rPr>
              <a:t>Summernote</a:t>
            </a:r>
            <a:r>
              <a:rPr lang="en-US" altLang="ko-KR" dirty="0" smtClean="0">
                <a:cs typeface="+mn-ea"/>
                <a:sym typeface="+mn-lt"/>
              </a:rPr>
              <a:t>, </a:t>
            </a:r>
            <a:r>
              <a:rPr lang="ko-KR" altLang="en-US" dirty="0" smtClean="0">
                <a:cs typeface="+mn-ea"/>
                <a:sym typeface="+mn-lt"/>
              </a:rPr>
              <a:t>뉴스 </a:t>
            </a:r>
            <a:r>
              <a:rPr lang="en-US" altLang="ko-KR" dirty="0" smtClean="0">
                <a:cs typeface="+mn-ea"/>
                <a:sym typeface="+mn-lt"/>
              </a:rPr>
              <a:t>RSS</a:t>
            </a:r>
            <a:endParaRPr lang="en-US" altLang="ko-KR" dirty="0">
              <a:cs typeface="+mn-ea"/>
              <a:sym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15" y="1326014"/>
            <a:ext cx="6181880" cy="4206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- 5 -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41822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  <p:bldLst>
      <p:bldP spid="22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" y="-9082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만든 페이지 소개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03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- 6 -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340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445244" y="375545"/>
            <a:ext cx="2540570" cy="970176"/>
            <a:chOff x="845389" y="201225"/>
            <a:chExt cx="1915064" cy="97017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9675" y="217294"/>
              <a:ext cx="15829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Signup.jsp</a:t>
              </a:r>
              <a:endParaRPr lang="en-US" altLang="ko-KR" sz="2800" b="1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161876" y="6257782"/>
            <a:ext cx="1617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1] </a:t>
            </a:r>
            <a:r>
              <a:rPr lang="ko-KR" altLang="en-US" sz="1000" dirty="0" smtClean="0"/>
              <a:t>회원가입 </a:t>
            </a:r>
            <a:r>
              <a:rPr lang="ko-KR" altLang="en-US" sz="1000" dirty="0" err="1" smtClean="0"/>
              <a:t>로직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pic>
        <p:nvPicPr>
          <p:cNvPr id="16" name="잘놀다갑니다 - Chrome 2022-06-21 18-06-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591" y="1440228"/>
            <a:ext cx="8969628" cy="4723047"/>
          </a:xfrm>
          <a:prstGeom prst="rect">
            <a:avLst/>
          </a:prstGeom>
        </p:spPr>
      </p:pic>
      <p:cxnSp>
        <p:nvCxnSpPr>
          <p:cNvPr id="17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- 7 -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8381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577829" y="1703212"/>
            <a:ext cx="2510790" cy="2275840"/>
            <a:chOff x="14026" y="2132"/>
            <a:chExt cx="3954" cy="3584"/>
          </a:xfrm>
        </p:grpSpPr>
        <p:cxnSp>
          <p:nvCxnSpPr>
            <p:cNvPr id="8" name="肘形连接符 7"/>
            <p:cNvCxnSpPr/>
            <p:nvPr/>
          </p:nvCxnSpPr>
          <p:spPr>
            <a:xfrm rot="10800000">
              <a:off x="14176" y="2272"/>
              <a:ext cx="3804" cy="3444"/>
            </a:xfrm>
            <a:prstGeom prst="bentConnector3">
              <a:avLst>
                <a:gd name="adj1" fmla="val 27872"/>
              </a:avLst>
            </a:prstGeom>
            <a:ln w="6350">
              <a:solidFill>
                <a:srgbClr val="1F2F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 flipV="1">
              <a:off x="14026" y="2132"/>
              <a:ext cx="301" cy="301"/>
            </a:xfrm>
            <a:prstGeom prst="rect">
              <a:avLst/>
            </a:prstGeom>
            <a:solidFill>
              <a:srgbClr val="1F2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89121" y="3188970"/>
            <a:ext cx="2256790" cy="1519555"/>
            <a:chOff x="1386" y="5246"/>
            <a:chExt cx="3554" cy="2393"/>
          </a:xfrm>
        </p:grpSpPr>
        <p:cxnSp>
          <p:nvCxnSpPr>
            <p:cNvPr id="12" name="肘形连接符 11"/>
            <p:cNvCxnSpPr/>
            <p:nvPr/>
          </p:nvCxnSpPr>
          <p:spPr>
            <a:xfrm>
              <a:off x="1386" y="5246"/>
              <a:ext cx="3258" cy="2243"/>
            </a:xfrm>
            <a:prstGeom prst="bentConnector3">
              <a:avLst>
                <a:gd name="adj1" fmla="val 19401"/>
              </a:avLst>
            </a:prstGeom>
            <a:ln w="6350">
              <a:solidFill>
                <a:srgbClr val="1F2F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 flipH="1">
              <a:off x="4640" y="7339"/>
              <a:ext cx="301" cy="301"/>
            </a:xfrm>
            <a:prstGeom prst="rect">
              <a:avLst/>
            </a:prstGeom>
            <a:solidFill>
              <a:srgbClr val="1F2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56224" y="1595007"/>
            <a:ext cx="2456815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b="1" dirty="0" err="1" smtClean="0">
                <a:cs typeface="+mn-ea"/>
                <a:sym typeface="+mn-lt"/>
              </a:rPr>
              <a:t>Login.jsp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82577" y="4416170"/>
            <a:ext cx="2456815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b="1" dirty="0" smtClean="0">
                <a:cs typeface="+mn-ea"/>
                <a:sym typeface="+mn-lt"/>
              </a:rPr>
              <a:t>Login API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89121" y="4995219"/>
            <a:ext cx="498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cs typeface="+mn-ea"/>
                <a:sym typeface="+mn-lt"/>
              </a:rPr>
              <a:t>연동 </a:t>
            </a:r>
            <a:r>
              <a:rPr lang="ko-KR" altLang="en-US" sz="1600" dirty="0" smtClean="0">
                <a:cs typeface="+mn-ea"/>
                <a:sym typeface="+mn-lt"/>
              </a:rPr>
              <a:t>시 서비스 </a:t>
            </a:r>
            <a:r>
              <a:rPr lang="en-US" altLang="ko-KR" sz="1600" dirty="0" err="1" smtClean="0">
                <a:cs typeface="+mn-ea"/>
                <a:sym typeface="+mn-lt"/>
              </a:rPr>
              <a:t>url</a:t>
            </a:r>
            <a:r>
              <a:rPr lang="ko-KR" altLang="en-US" sz="1600" dirty="0" smtClean="0">
                <a:cs typeface="+mn-ea"/>
                <a:sym typeface="+mn-lt"/>
              </a:rPr>
              <a:t>이 필요했으며</a:t>
            </a:r>
            <a:r>
              <a:rPr lang="en-US" altLang="ko-KR" sz="1600" dirty="0" smtClean="0">
                <a:cs typeface="+mn-ea"/>
                <a:sym typeface="+mn-lt"/>
              </a:rPr>
              <a:t>,</a:t>
            </a:r>
            <a:r>
              <a:rPr lang="ko-KR" altLang="en-US" sz="1600" dirty="0" smtClean="0">
                <a:cs typeface="+mn-ea"/>
                <a:sym typeface="+mn-lt"/>
              </a:rPr>
              <a:t> </a:t>
            </a:r>
            <a:endParaRPr lang="en-US" altLang="ko-KR" sz="1600" dirty="0" smtClean="0"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cs typeface="+mn-ea"/>
                <a:sym typeface="+mn-lt"/>
              </a:rPr>
              <a:t>실제 구현 하지 못해 아쉬움이 있음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18" y="-25132"/>
            <a:ext cx="6103381" cy="3459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75189" y="3508228"/>
            <a:ext cx="1617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1] </a:t>
            </a:r>
            <a:r>
              <a:rPr lang="ko-KR" altLang="en-US" sz="1000" dirty="0" smtClean="0"/>
              <a:t>로그인 페이지 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067845" y="3039375"/>
            <a:ext cx="1509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2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로그인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pic>
        <p:nvPicPr>
          <p:cNvPr id="2" name="무릎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7" y="3278038"/>
            <a:ext cx="6086850" cy="35754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94" y="1300999"/>
            <a:ext cx="5791200" cy="4743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- 8 -</a:t>
            </a:r>
            <a:endParaRPr lang="ko-KR" altLang="en-US" sz="1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1" grpId="0"/>
      <p:bldP spid="35" grpId="0"/>
      <p:bldP spid="36" grpId="0"/>
      <p:bldP spid="3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vqqofyt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432</Words>
  <Application>Microsoft Office PowerPoint</Application>
  <PresentationFormat>와이드스크린</PresentationFormat>
  <Paragraphs>113</Paragraphs>
  <Slides>21</Slides>
  <Notes>10</Notes>
  <HiddenSlides>0</HiddenSlides>
  <MMClips>7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HY목각파임B</vt:lpstr>
      <vt:lpstr>Microsoft YaHei</vt:lpstr>
      <vt:lpstr>Microsoft YaHei</vt:lpstr>
      <vt:lpstr>宋体</vt:lpstr>
      <vt:lpstr>맑은 고딕</vt:lpstr>
      <vt:lpstr>Arial</vt:lpstr>
      <vt:lpstr>Arial Rounded MT Bold</vt:lpstr>
      <vt:lpstr>Calibri</vt:lpstr>
      <vt:lpstr>Century Gothic</vt:lpstr>
      <vt:lpstr>Wingdings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admin</cp:lastModifiedBy>
  <cp:revision>340</cp:revision>
  <dcterms:created xsi:type="dcterms:W3CDTF">2017-11-13T12:55:00Z</dcterms:created>
  <dcterms:modified xsi:type="dcterms:W3CDTF">2022-06-22T00:44:10Z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